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95" r:id="rId2"/>
    <p:sldId id="459" r:id="rId3"/>
    <p:sldId id="396" r:id="rId4"/>
    <p:sldId id="397" r:id="rId5"/>
    <p:sldId id="426" r:id="rId6"/>
    <p:sldId id="427" r:id="rId7"/>
    <p:sldId id="428" r:id="rId8"/>
    <p:sldId id="445" r:id="rId9"/>
    <p:sldId id="429" r:id="rId10"/>
    <p:sldId id="444" r:id="rId11"/>
    <p:sldId id="433" r:id="rId12"/>
    <p:sldId id="436" r:id="rId13"/>
    <p:sldId id="437" r:id="rId14"/>
    <p:sldId id="435" r:id="rId15"/>
    <p:sldId id="446" r:id="rId16"/>
    <p:sldId id="398" r:id="rId17"/>
    <p:sldId id="434" r:id="rId18"/>
    <p:sldId id="447" r:id="rId19"/>
    <p:sldId id="448" r:id="rId20"/>
    <p:sldId id="450" r:id="rId21"/>
    <p:sldId id="449" r:id="rId22"/>
    <p:sldId id="451" r:id="rId23"/>
    <p:sldId id="452" r:id="rId24"/>
    <p:sldId id="456" r:id="rId25"/>
    <p:sldId id="460" r:id="rId26"/>
    <p:sldId id="454" r:id="rId27"/>
    <p:sldId id="453" r:id="rId28"/>
    <p:sldId id="455" r:id="rId29"/>
    <p:sldId id="457" r:id="rId30"/>
    <p:sldId id="458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A3B0F-E583-4CC5-BA43-2B59998F910C}" type="datetimeFigureOut">
              <a:rPr lang="de-DE" smtClean="0"/>
              <a:t>07.06.2022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23552-0F9C-4A77-8689-A5CF12DD8AF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30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Diskussion der Bibliothek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6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28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http://www.polsoz.fu-berlin.de/polwiss/forschung/international/frieden/Leistungsanforderungen/Leitfaden-Leistungen_FU_FKF_neu.pdf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013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http://levente.littvay.hu/litreview/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47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47134" y="287867"/>
            <a:ext cx="5761567" cy="6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13102" y="4616451"/>
            <a:ext cx="8623300" cy="1057275"/>
          </a:xfrm>
        </p:spPr>
        <p:txBody>
          <a:bodyPr lIns="360000"/>
          <a:lstStyle>
            <a:lvl1pPr>
              <a:defRPr sz="2667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213100" y="2579689"/>
            <a:ext cx="8636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4800"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6285"/>
            <a:ext cx="3860800" cy="476249"/>
          </a:xfr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  <p:extLst>
      <p:ext uri="{BB962C8B-B14F-4D97-AF65-F5344CB8AC3E}">
        <p14:creationId xmlns:p14="http://schemas.microsoft.com/office/powerpoint/2010/main" val="4289858991"/>
      </p:ext>
    </p:extLst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487588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76786" y="838200"/>
            <a:ext cx="2880783" cy="54784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34435" y="838200"/>
            <a:ext cx="8439151" cy="547846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387129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765680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593406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435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2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4549655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8595534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980407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Titel, Datum</a:t>
            </a:r>
          </a:p>
        </p:txBody>
      </p:sp>
    </p:spTree>
    <p:extLst>
      <p:ext uri="{BB962C8B-B14F-4D97-AF65-F5344CB8AC3E}">
        <p14:creationId xmlns:p14="http://schemas.microsoft.com/office/powerpoint/2010/main" val="391535866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707968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1118709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619251"/>
            <a:ext cx="11523133" cy="486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946151"/>
            <a:ext cx="11523133" cy="42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4433" y="6629400"/>
            <a:ext cx="796925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333" b="0" dirty="0" smtClean="0">
                <a:solidFill>
                  <a:srgbClr val="5F5F5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Titel, Datum, …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525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5pPr>
      <a:lvl6pPr marL="6095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6pPr>
      <a:lvl7pPr marL="121917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7pPr>
      <a:lvl8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8pPr>
      <a:lvl9pPr marL="243833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9pPr>
    </p:titleStyle>
    <p:bodyStyle>
      <a:lvl1pPr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474121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965176" indent="-251878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439297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913419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2523004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313258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3742173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435175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515/zfsoz-2018-1012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5Z3j8WjzUgX6srqUqbnq84eb6X6Wo6d7L9l4cYhs-jE/edit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 und Forschung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Literatur und Recherche </a:t>
            </a:r>
          </a:p>
        </p:txBody>
      </p:sp>
    </p:spTree>
    <p:extLst>
      <p:ext uri="{BB962C8B-B14F-4D97-AF65-F5344CB8AC3E}">
        <p14:creationId xmlns:p14="http://schemas.microsoft.com/office/powerpoint/2010/main" val="290622858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3891-4D92-47D8-9622-26266B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– </a:t>
            </a:r>
            <a:r>
              <a:rPr lang="de-DE" dirty="0" err="1"/>
              <a:t>Mendeley</a:t>
            </a:r>
            <a:r>
              <a:rPr lang="de-DE" dirty="0"/>
              <a:t> + PDF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2272B-D2FC-4541-A897-74A65D80B6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434" y="1879225"/>
            <a:ext cx="5659437" cy="3383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E78E7-FD8B-4E55-8F6A-A34FD259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6346"/>
            <a:ext cx="5992408" cy="29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75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Theoretische Aspekte der Literatursuche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821024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Plagiate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939397"/>
            <a:ext cx="5659967" cy="42449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/>
              <a:t>Plagiate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dirty="0"/>
              <a:t>Verletzt Geistiges Eigentum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dirty="0"/>
              <a:t>Erschwert die Prüfung  und Verfolgung von Ideen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dirty="0"/>
              <a:t>Ehrencodex der FU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sz="2400" dirty="0"/>
              <a:t>Die Bilderquelle hat hier übrigens auch keine gute Quelle </a:t>
            </a:r>
          </a:p>
        </p:txBody>
      </p:sp>
    </p:spTree>
    <p:extLst>
      <p:ext uri="{BB962C8B-B14F-4D97-AF65-F5344CB8AC3E}">
        <p14:creationId xmlns:p14="http://schemas.microsoft.com/office/powerpoint/2010/main" val="12709820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vermeide ich den Plagiatsverdacht?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Textübernahme: Teile aus fremden Werken werden immer mit Quellenangabe gezeigt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Paraphrasen  / Ideen die aus anderen Werken stammen werden immer mit Quellenangaben gezeigt.   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Korrektes Zitieren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3200" dirty="0"/>
              <a:t>Harvard Zitierweise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3200" dirty="0"/>
              <a:t>Fußnoten 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Mehr dazu später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7171515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808163"/>
            <a:ext cx="3553396" cy="45085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88973" y="1808163"/>
            <a:ext cx="7568596" cy="4508500"/>
          </a:xfrm>
        </p:spPr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sz="3200" dirty="0"/>
              <a:t>„Standing on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shoulder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giants</a:t>
            </a:r>
            <a:r>
              <a:rPr lang="de-DE" sz="3200" dirty="0"/>
              <a:t>“- </a:t>
            </a:r>
            <a:r>
              <a:rPr lang="de-DE" sz="3200" dirty="0" err="1"/>
              <a:t>Netwon</a:t>
            </a:r>
            <a:r>
              <a:rPr lang="de-DE" sz="3200" dirty="0"/>
              <a:t>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sz="3200" dirty="0"/>
              <a:t>Literatur als Basis des wissenschaftlichen Arbeitens 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sz="2667" dirty="0"/>
              <a:t>Theoretische Betrachtungen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sz="2667" dirty="0"/>
              <a:t>Normative Annahmen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sz="2667" dirty="0"/>
              <a:t>Empirische Ergebnisse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sz="2667" dirty="0"/>
              <a:t>Technische/ Analytische Methoden </a:t>
            </a:r>
          </a:p>
          <a:p>
            <a:pPr lvl="1" indent="0">
              <a:buNone/>
            </a:pPr>
            <a:endParaRPr lang="de-DE" sz="2667" dirty="0"/>
          </a:p>
          <a:p>
            <a:pPr marL="1083706" lvl="1" indent="-609585">
              <a:buFont typeface="Arial" panose="020B0604020202020204" pitchFamily="34" charset="0"/>
              <a:buChar char="•"/>
            </a:pPr>
            <a:endParaRPr lang="de-DE" sz="2667" dirty="0"/>
          </a:p>
          <a:p>
            <a:pPr marL="1083706" lvl="1" indent="-609585">
              <a:buFont typeface="Arial" panose="020B0604020202020204" pitchFamily="34" charset="0"/>
              <a:buChar char="•"/>
            </a:pPr>
            <a:endParaRPr lang="de-DE" sz="2667" dirty="0"/>
          </a:p>
        </p:txBody>
      </p:sp>
    </p:spTree>
    <p:extLst>
      <p:ext uri="{BB962C8B-B14F-4D97-AF65-F5344CB8AC3E}">
        <p14:creationId xmlns:p14="http://schemas.microsoft.com/office/powerpoint/2010/main" val="90858522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CBB5-9E84-4EFE-A99E-AC83A7A4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„Literatur“ als Unterhaltung</a:t>
            </a:r>
          </a:p>
        </p:txBody>
      </p:sp>
      <p:pic>
        <p:nvPicPr>
          <p:cNvPr id="1028" name="Picture 4" descr="Bildergebnis fÃ¼r how i met your mother bar">
            <a:extLst>
              <a:ext uri="{FF2B5EF4-FFF2-40B4-BE49-F238E27FC236}">
                <a16:creationId xmlns:a16="http://schemas.microsoft.com/office/drawing/2014/main" id="{036BFAD6-E874-45B4-9728-E476CDC18D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070291"/>
            <a:ext cx="5659438" cy="39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cambridge.org/covers/PSR_0_0_0/american_political%20science%20review.jpg?send-full-size-image=true">
            <a:extLst>
              <a:ext uri="{FF2B5EF4-FFF2-40B4-BE49-F238E27FC236}">
                <a16:creationId xmlns:a16="http://schemas.microsoft.com/office/drawing/2014/main" id="{2791CC09-F93F-42FB-8889-04A40679FDB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37" y="1808163"/>
            <a:ext cx="3381375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FA3D-5A7D-4B64-8D29-AC4A50EC6C65}"/>
              </a:ext>
            </a:extLst>
          </p:cNvPr>
          <p:cNvSpPr txBox="1"/>
          <p:nvPr/>
        </p:nvSpPr>
        <p:spPr>
          <a:xfrm>
            <a:off x="5212937" y="3708470"/>
            <a:ext cx="627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 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1C9D9-61AA-4345-A628-A341E4EC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11" y="1808163"/>
            <a:ext cx="299493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95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Literaturreview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375834"/>
            <a:ext cx="11523133" cy="5204615"/>
          </a:xfrm>
        </p:spPr>
      </p:pic>
    </p:spTree>
    <p:extLst>
      <p:ext uri="{BB962C8B-B14F-4D97-AF65-F5344CB8AC3E}">
        <p14:creationId xmlns:p14="http://schemas.microsoft.com/office/powerpoint/2010/main" val="142862026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gestalte ich eine Literaturreview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Beispiel hier für Bachelor/Master und Doktorarbeiten </a:t>
            </a:r>
            <a:r>
              <a:rPr lang="de-DE" sz="3200" dirty="0">
                <a:sym typeface="Wingdings" panose="05000000000000000000" pitchFamily="2" charset="2"/>
              </a:rPr>
              <a:t> Hausarbeiten sind oft eingeschränkter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Beispiel: Wahlentscheidungen für (Rechts) Populistische Parteien </a:t>
            </a:r>
          </a:p>
          <a:p>
            <a:pPr marL="457189" indent="-457189">
              <a:buFont typeface="+mj-lt"/>
              <a:buAutoNum type="arabicPeriod"/>
            </a:pPr>
            <a:endParaRPr lang="de-DE" sz="2133" dirty="0"/>
          </a:p>
        </p:txBody>
      </p:sp>
    </p:spTree>
    <p:extLst>
      <p:ext uri="{BB962C8B-B14F-4D97-AF65-F5344CB8AC3E}">
        <p14:creationId xmlns:p14="http://schemas.microsoft.com/office/powerpoint/2010/main" val="28765772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353CA1-1170-454F-A954-904636D2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1.) Einstiegspunkt Finden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C43E-9D5D-4037-BA88-9AB618EC0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Literatur des Kurses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Andere Literatur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Experten Fragen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Suchmaschinen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Sprechstunde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08F74E-6146-4E07-B6B0-BED75A793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127" y="1808163"/>
            <a:ext cx="5659438" cy="2636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4D3AF-CB5F-4EB4-9B1C-DFD263FA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93" y="1957124"/>
            <a:ext cx="3036211" cy="45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48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D3A0-BD6C-4FD0-B908-009959D86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2)Zitationsnetzwerk Identifizieren I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E6AF-641F-4AF4-A493-B591D28A45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Die „Literatur“ ist ein Netzwerk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Versucht diese Struktur zu finden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Prüfendes Lesen für schnellen Überblick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Analytisches und vergleichendes Lesen</a:t>
            </a:r>
          </a:p>
        </p:txBody>
      </p:sp>
      <p:pic>
        <p:nvPicPr>
          <p:cNvPr id="2050" name="Picture 2" descr="https://journals.plos.org/plosone/article/figure/image?size=large&amp;id=10.1371/journal.pone.0174671.g007">
            <a:extLst>
              <a:ext uri="{FF2B5EF4-FFF2-40B4-BE49-F238E27FC236}">
                <a16:creationId xmlns:a16="http://schemas.microsoft.com/office/drawing/2014/main" id="{75AC43F0-F041-4D78-A22A-4C451C7C4B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83" y="1808163"/>
            <a:ext cx="5471072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1679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46FE8-F052-48FF-897B-7E526F61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Administratives</a:t>
            </a:r>
            <a:r>
              <a:rPr lang="en-US" dirty="0"/>
              <a:t> &amp; </a:t>
            </a:r>
            <a:r>
              <a:rPr lang="en-US" dirty="0" err="1"/>
              <a:t>Hausarbeit</a:t>
            </a:r>
            <a:r>
              <a:rPr lang="en-US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E84F0D-F3C8-4521-8B9C-0FE36A16D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Datacamp Anmeldung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Datacamp Übungen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Technische Probleme: Sprechstunde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Hausarbeit: </a:t>
            </a:r>
          </a:p>
          <a:p>
            <a:pPr marL="817021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Fragestellung Allgemeine: Welche Faktoren beeinflussen die Unterstützung oder die Wahl von (Rechts)populistischen Parteien – insbesondere der AfD. </a:t>
            </a:r>
          </a:p>
          <a:p>
            <a:pPr marL="817021" lvl="1" indent="-342900">
              <a:buFont typeface="Arial" panose="020B0604020202020204" pitchFamily="34" charset="0"/>
              <a:buChar char="•"/>
            </a:pPr>
            <a:r>
              <a:rPr lang="de-DE" sz="2400" dirty="0"/>
              <a:t>Erweiterungen (z.B. Vergleich mit anderen Ländern/Parteien) möglich aber nicht erwartet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5118602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4C8C-1900-4AA6-BC87-B653801E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Zitationsnetzwerk Identifizieren II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68E98E2-C2B9-4274-AE9C-04DAB63563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6563" y="1808163"/>
            <a:ext cx="5659437" cy="3776112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DC90BC0-A45A-4B4E-B612-40FBA05BC3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1069" y="1808163"/>
            <a:ext cx="4392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868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50AE704-2D5D-4CA6-901B-DEAAF4F1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8927"/>
            <a:ext cx="4699379" cy="2587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5F11ED-A85D-4116-B37C-D4D224459D2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18060" y="3309582"/>
            <a:ext cx="2886502" cy="1194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E830A-AFB0-41A0-8518-6DBAF5711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2) Zitationsnetzwerk Identifizieren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AFF0-E320-4C97-B353-48A8521C9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Welche Arbeiten Zitieren diese Arbeit?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Google Scholar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Andere Suchmaschinen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211E23-5D7A-4189-84A5-77C99630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29934"/>
            <a:ext cx="5286233" cy="17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82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9EDC-51FA-4DEA-8DA7-D94BE002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3) Erweiterte Suche: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50DB-C72F-4A53-9C88-BBFEA4181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435" y="1808163"/>
            <a:ext cx="11523132" cy="45085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Kernkonzepte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Publikationen von identifizierten Experten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dirty="0"/>
              <a:t>Aber Vorsicht –  Frauen/ Minderheiten werden oft weniger zitiert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Bibliotheken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Special </a:t>
            </a:r>
            <a:r>
              <a:rPr lang="de-DE" dirty="0" err="1"/>
              <a:t>Issues</a:t>
            </a:r>
            <a:r>
              <a:rPr lang="de-DE" dirty="0"/>
              <a:t> </a:t>
            </a:r>
          </a:p>
          <a:p>
            <a:pPr marL="1536676" lvl="2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85659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8BBD-64FC-4AFF-B4D0-7CD2C42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4) Lesen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2C0A-8445-44D8-BC55-570CE123C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Neue Texte sortieren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Prüfendes Lesen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dirty="0"/>
              <a:t>Abstrakt, Einführung, Zusammenfassung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Analytisches Lesen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Vergleichendes Lesen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Notizen sind wichtig!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7FA3B-3EEB-4F7F-AC85-3A62D69A1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2562" y="0"/>
            <a:ext cx="5659438" cy="2953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9C3C1-9469-4987-B2B8-B3B60467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06" y="3144841"/>
            <a:ext cx="4992806" cy="340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3287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DD9F-55EA-4370-9BEE-8DF6234A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5) Mindmap der Literatur / Konzepte bauen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ED91-DECD-4848-8715-0F3CDA956F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Was sind die Kernkonzepte und Theorien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In welchem Bezug stehen diese?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(Welche Lücken gibt es?)</a:t>
            </a:r>
          </a:p>
          <a:p>
            <a:endParaRPr lang="de-DE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Picture 2" descr="https://journals.plos.org/plosone/article/figure/image?size=large&amp;id=10.1371/journal.pone.0174671.g007">
            <a:extLst>
              <a:ext uri="{FF2B5EF4-FFF2-40B4-BE49-F238E27FC236}">
                <a16:creationId xmlns:a16="http://schemas.microsoft.com/office/drawing/2014/main" id="{62DF86BA-5110-4DF6-9926-1387242C8B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783" y="1808163"/>
            <a:ext cx="5471072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030474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9642-63D6-F3C2-8395-2ED2369B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Hinweis – </a:t>
            </a:r>
            <a:r>
              <a:rPr lang="de-DE" dirty="0" err="1"/>
              <a:t>Connected</a:t>
            </a:r>
            <a:r>
              <a:rPr lang="de-DE" dirty="0"/>
              <a:t> Papers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C8692-DC2E-D6FA-B084-0E50D7AC39BF}"/>
              </a:ext>
            </a:extLst>
          </p:cNvPr>
          <p:cNvSpPr txBox="1"/>
          <p:nvPr/>
        </p:nvSpPr>
        <p:spPr>
          <a:xfrm>
            <a:off x="7346092" y="5911849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575759"/>
                </a:solidFill>
                <a:effectLst/>
                <a:latin typeface="Merriweather" panose="020B0604020202020204" pitchFamily="2" charset="0"/>
                <a:hlinkClick r:id="rId2"/>
              </a:rPr>
              <a:t>https://doi.org/10.1515/zfsoz-2018-1012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B7FE5-A517-B3EE-6834-B01497B9E895}"/>
              </a:ext>
            </a:extLst>
          </p:cNvPr>
          <p:cNvSpPr txBox="1"/>
          <p:nvPr/>
        </p:nvSpPr>
        <p:spPr>
          <a:xfrm>
            <a:off x="334434" y="5911849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https://www.connectedpapers.com/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DB6E0-47E3-AE9D-6954-22DC6293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9" y="1679210"/>
            <a:ext cx="5478162" cy="3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4760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06E6-6291-44D5-AB62-EFF36F61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6) Neue Ideen und Literatur Identifizieren  und Lesen</a:t>
            </a:r>
          </a:p>
        </p:txBody>
      </p:sp>
      <p:pic>
        <p:nvPicPr>
          <p:cNvPr id="4100" name="Picture 4" descr="Bildergebnis fÃ¼r again gif">
            <a:extLst>
              <a:ext uri="{FF2B5EF4-FFF2-40B4-BE49-F238E27FC236}">
                <a16:creationId xmlns:a16="http://schemas.microsoft.com/office/drawing/2014/main" id="{35669417-2688-4EB7-82C8-BD7C62B65B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60" y="2082137"/>
            <a:ext cx="47434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8649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C413-B9E9-40F6-BA74-87F5D8FC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7) Wann darf ich aufhören?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EE70-69FC-46DE-A04C-067CBCDE65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algn="ctr"/>
            <a:r>
              <a:rPr lang="de-DE" sz="4800" b="1" dirty="0"/>
              <a:t>Gar nicht </a:t>
            </a:r>
          </a:p>
        </p:txBody>
      </p:sp>
      <p:pic>
        <p:nvPicPr>
          <p:cNvPr id="3076" name="Picture 4" descr="Ãhnliches Foto">
            <a:extLst>
              <a:ext uri="{FF2B5EF4-FFF2-40B4-BE49-F238E27FC236}">
                <a16:creationId xmlns:a16="http://schemas.microsoft.com/office/drawing/2014/main" id="{6E31D28F-35A8-4D91-AD17-5FB24B83C8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938237"/>
            <a:ext cx="5659438" cy="42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3776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1BC6-49C4-4C47-B7AE-C4B79C03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7) Wann darf ich aufhören?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57CA-3B37-4E90-AB0B-64BDE2A927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800" dirty="0"/>
              <a:t>Saturation</a:t>
            </a:r>
            <a:r>
              <a:rPr lang="de-DE" sz="3200" dirty="0"/>
              <a:t>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/>
              <a:t>Konzepte und Messung sind klar definiert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/>
              <a:t>Theorieströmungen  sind klar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/>
              <a:t>Empirische Ergebnisse/ Fallbeispiele existieren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800" dirty="0"/>
              <a:t>Idealerweise</a:t>
            </a:r>
            <a:r>
              <a:rPr lang="de-DE" sz="2533" dirty="0"/>
              <a:t> </a:t>
            </a:r>
            <a:endParaRPr lang="de-DE" sz="2533" dirty="0">
              <a:sym typeface="Wingdings" panose="05000000000000000000" pitchFamily="2" charset="2"/>
            </a:endParaRP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anose="05000000000000000000" pitchFamily="2" charset="2"/>
              </a:rPr>
              <a:t>Mindestens 1 bis 2 Artikel/ Evidenzen pro (Unter)Idee oder Konzept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 err="1">
                <a:sym typeface="Wingdings" panose="05000000000000000000" pitchFamily="2" charset="2"/>
              </a:rPr>
              <a:t>Orginalquelle</a:t>
            </a:r>
            <a:r>
              <a:rPr lang="de-DE" sz="2000" dirty="0">
                <a:sym typeface="Wingdings" panose="05000000000000000000" pitchFamily="2" charset="2"/>
              </a:rPr>
              <a:t>  (nicht nur das Zitat der Quelle)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anose="05000000000000000000" pitchFamily="2" charset="2"/>
              </a:rPr>
              <a:t>Wenn Zitate sich wiederholen </a:t>
            </a:r>
            <a:endParaRPr lang="de-DE" sz="2000" dirty="0"/>
          </a:p>
        </p:txBody>
      </p:sp>
      <p:pic>
        <p:nvPicPr>
          <p:cNvPr id="5" name="Content Placeholder 4" descr="Ãhnliches Foto">
            <a:extLst>
              <a:ext uri="{FF2B5EF4-FFF2-40B4-BE49-F238E27FC236}">
                <a16:creationId xmlns:a16="http://schemas.microsoft.com/office/drawing/2014/main" id="{E4FD89C0-968B-40B2-B4F4-579018CE6B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938237"/>
            <a:ext cx="5659438" cy="424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07878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F4724-721D-4E77-82B9-1024393E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 Qualität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BF0E7-EE10-4283-888F-AD59A3630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dirty="0"/>
              <a:t>Idealerweise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800" dirty="0"/>
              <a:t>Peer-</a:t>
            </a:r>
            <a:r>
              <a:rPr lang="de-DE" sz="2800" dirty="0" err="1"/>
              <a:t>Reviewed</a:t>
            </a:r>
            <a:r>
              <a:rPr lang="de-DE" sz="2800" dirty="0"/>
              <a:t> </a:t>
            </a:r>
          </a:p>
          <a:p>
            <a:pPr marL="1045621" lvl="1" indent="-571500">
              <a:buFont typeface="Arial" panose="020B0604020202020204" pitchFamily="34" charset="0"/>
              <a:buChar char="•"/>
            </a:pPr>
            <a:r>
              <a:rPr lang="de-DE" sz="2800" dirty="0"/>
              <a:t>Reputable Verleger / (wissenschaftliche) Zeitschriften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333" dirty="0"/>
              <a:t>Stiftungen und allgemeine Presse (ergänzend)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333" dirty="0"/>
              <a:t>Auch hier gibt es Interessen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333" dirty="0"/>
          </a:p>
        </p:txBody>
      </p:sp>
      <p:pic>
        <p:nvPicPr>
          <p:cNvPr id="5122" name="Picture 2" descr="Bildergebnis fÃ¼r climate change is not real">
            <a:extLst>
              <a:ext uri="{FF2B5EF4-FFF2-40B4-BE49-F238E27FC236}">
                <a16:creationId xmlns:a16="http://schemas.microsoft.com/office/drawing/2014/main" id="{47D4FFB9-3684-456E-B287-5C85C99961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581475"/>
            <a:ext cx="5659438" cy="29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2907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Frage zur (Haus)Arbeit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783" indent="-685783">
              <a:buFont typeface="+mj-lt"/>
              <a:buAutoNum type="arabicPeriod"/>
            </a:pPr>
            <a:r>
              <a:rPr lang="de-DE" sz="3733" dirty="0"/>
              <a:t>Allgemeine Forschungsfrage </a:t>
            </a:r>
          </a:p>
          <a:p>
            <a:pPr marL="685783" indent="-685783">
              <a:buFont typeface="+mj-lt"/>
              <a:buAutoNum type="arabicPeriod"/>
            </a:pPr>
            <a:r>
              <a:rPr lang="de-DE" sz="3733" dirty="0"/>
              <a:t>Literatursuche</a:t>
            </a:r>
          </a:p>
          <a:p>
            <a:pPr marL="685783" indent="-685783">
              <a:buFont typeface="+mj-lt"/>
              <a:buAutoNum type="arabicPeriod"/>
            </a:pPr>
            <a:r>
              <a:rPr lang="de-DE" sz="3733" dirty="0"/>
              <a:t>Literaturreview</a:t>
            </a:r>
          </a:p>
          <a:p>
            <a:pPr marL="685783" indent="-685783">
              <a:buFont typeface="+mj-lt"/>
              <a:buAutoNum type="arabicPeriod"/>
            </a:pPr>
            <a:r>
              <a:rPr lang="de-DE" sz="3733" dirty="0"/>
              <a:t>Fokussierung der Forschungsfrage </a:t>
            </a:r>
          </a:p>
          <a:p>
            <a:pPr marL="685783" indent="-685783">
              <a:buFont typeface="+mj-lt"/>
              <a:buAutoNum type="arabicPeriod"/>
            </a:pPr>
            <a:r>
              <a:rPr lang="de-DE" sz="3733" dirty="0"/>
              <a:t>Mehr Literaturreview </a:t>
            </a:r>
          </a:p>
          <a:p>
            <a:pPr marL="685783" indent="-685783">
              <a:buFont typeface="+mj-lt"/>
              <a:buAutoNum type="arabicPeriod"/>
            </a:pPr>
            <a:r>
              <a:rPr lang="de-DE" sz="3733" dirty="0"/>
              <a:t>Analyse </a:t>
            </a:r>
          </a:p>
          <a:p>
            <a:pPr marL="685783" indent="-685783">
              <a:buFont typeface="+mj-lt"/>
              <a:buAutoNum type="arabicPeriod"/>
            </a:pPr>
            <a:endParaRPr lang="de-DE" sz="3733" dirty="0"/>
          </a:p>
          <a:p>
            <a:pPr marL="685783" indent="-685783">
              <a:buFont typeface="+mj-lt"/>
              <a:buAutoNum type="arabicPeriod"/>
            </a:pPr>
            <a:endParaRPr lang="de-DE" sz="3733" dirty="0"/>
          </a:p>
          <a:p>
            <a:pPr marL="685783" indent="-685783">
              <a:buFont typeface="+mj-lt"/>
              <a:buAutoNum type="arabicPeriod"/>
            </a:pPr>
            <a:endParaRPr lang="de-DE" sz="3733" dirty="0"/>
          </a:p>
        </p:txBody>
      </p:sp>
    </p:spTree>
    <p:extLst>
      <p:ext uri="{BB962C8B-B14F-4D97-AF65-F5344CB8AC3E}">
        <p14:creationId xmlns:p14="http://schemas.microsoft.com/office/powerpoint/2010/main" val="17376900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51819F-F75D-49EB-8B92-5C12710D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Übung</a:t>
            </a:r>
            <a:r>
              <a:rPr lang="en-US" dirty="0"/>
              <a:t>: </a:t>
            </a:r>
            <a:r>
              <a:rPr lang="en-US" dirty="0" err="1"/>
              <a:t>Literaturreview</a:t>
            </a:r>
            <a:r>
              <a:rPr lang="en-US" dirty="0"/>
              <a:t> </a:t>
            </a:r>
            <a:endParaRPr lang="LID4096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2C2AD9-F38E-4F88-9A4F-14EC06CF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Für: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r>
              <a:rPr lang="de-DE" dirty="0"/>
              <a:t>Lengfeld, Holger, and Clara Dilger. 2018. “Kulturelle Und Ökonomische Bedrohung. Eine Analyse Der Ursachen Der Parteiidentifikation Mit Der ‘Alternative Für Deutschland’ Mit Dem Sozio-Ökonomischen Panel 2016.” Zeitschrift für Soziologie 47(3): 181–99. 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Findet und exzerpiert Artikel durch 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r>
              <a:rPr lang="de-DE" dirty="0"/>
              <a:t>durch Vorwärtssuche (wer Zitiert diesen Artikel) 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r>
              <a:rPr lang="de-DE" dirty="0"/>
              <a:t>durch Rückwärtssuche (wer wird im Artikel Zitiert)    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r>
              <a:rPr lang="de-DE" dirty="0"/>
              <a:t>Durch </a:t>
            </a:r>
            <a:r>
              <a:rPr lang="de-DE" dirty="0" err="1"/>
              <a:t>Connected</a:t>
            </a:r>
            <a:r>
              <a:rPr lang="de-DE" dirty="0"/>
              <a:t> Papers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Identifiziert einen Artikel der wiederholt zitiert werden </a:t>
            </a:r>
          </a:p>
          <a:p>
            <a:pPr marL="759871" lvl="1" indent="-285750">
              <a:buFont typeface="Arial" panose="020B0604020202020204" pitchFamily="34" charset="0"/>
              <a:buChar char="•"/>
            </a:pPr>
            <a:r>
              <a:rPr lang="de-DE" dirty="0"/>
              <a:t>Lest diesen Artikel  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r>
              <a:rPr lang="de-DE">
                <a:hlinkClick r:id="rId2"/>
              </a:rPr>
              <a:t>https://docs.google.com/document/d/15Z3j8WjzUgX6srqUqbnq84eb6X6Wo6d7L9l4cYhs-jE/edit?usp=sharing</a:t>
            </a:r>
            <a:endParaRPr lang="de-DE"/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59871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960542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 – Wie finde ich Literatur und Daten?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dirty="0"/>
              <a:t>Wie findet ihr Literatur, Daten, und Informationen in der Praxis?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46334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Aspekte der Literatursuche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733" dirty="0"/>
              <a:t>Technisch 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Suchmaschinen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Datenbanken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Verwaltung der Literatur </a:t>
            </a:r>
            <a:endParaRPr lang="de-DE" sz="37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733" dirty="0"/>
              <a:t>Theoretisch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Welche Literatur ist relevant?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Richtige Benutzung von Quellen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Wie evaluiere ich die Qualität der Quellen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endParaRPr lang="de-DE" sz="2667" dirty="0"/>
          </a:p>
          <a:p>
            <a:r>
              <a:rPr lang="de-DE" sz="3733" dirty="0"/>
              <a:t>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endParaRPr lang="de-DE" sz="3733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733" dirty="0"/>
          </a:p>
          <a:p>
            <a:pPr marL="855112" lvl="1" indent="-380990">
              <a:buFont typeface="Arial" panose="020B0604020202020204" pitchFamily="34" charset="0"/>
              <a:buChar char="•"/>
            </a:pPr>
            <a:endParaRPr lang="de-DE" sz="2667" dirty="0"/>
          </a:p>
        </p:txBody>
      </p:sp>
    </p:spTree>
    <p:extLst>
      <p:ext uri="{BB962C8B-B14F-4D97-AF65-F5344CB8AC3E}">
        <p14:creationId xmlns:p14="http://schemas.microsoft.com/office/powerpoint/2010/main" val="244820960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Aspekte der Literatursuche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797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Suche und Verwaltung der Literatur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4435" y="1808163"/>
            <a:ext cx="5659967" cy="4508500"/>
          </a:xfrm>
        </p:spPr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Bibliothekeinführung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sz="2667" dirty="0"/>
              <a:t>Verfolgen von Zitaten und anderer Literatur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/>
              <a:t>Suchmaschinen </a:t>
            </a:r>
            <a:r>
              <a:rPr lang="de-DE" sz="3200" dirty="0">
                <a:sym typeface="Wingdings" panose="05000000000000000000" pitchFamily="2" charset="2"/>
              </a:rPr>
              <a:t>scholar.google.com 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de-DE" sz="3200" dirty="0">
                <a:sym typeface="Wingdings" panose="05000000000000000000" pitchFamily="2" charset="2"/>
              </a:rPr>
              <a:t>Verwaltung der Literatur   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Papier und Aktenordner</a:t>
            </a:r>
          </a:p>
          <a:p>
            <a:pPr marL="855112" lvl="1" indent="-38099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Software (oft kostenlos für FU Studierende)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>
              <a:sym typeface="Wingdings" panose="05000000000000000000" pitchFamily="2" charset="2"/>
            </a:endParaRPr>
          </a:p>
          <a:p>
            <a:pPr marL="855112" lvl="1" indent="-38099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1939397"/>
            <a:ext cx="5659967" cy="4244975"/>
          </a:xfrm>
        </p:spPr>
      </p:pic>
    </p:spTree>
    <p:extLst>
      <p:ext uri="{BB962C8B-B14F-4D97-AF65-F5344CB8AC3E}">
        <p14:creationId xmlns:p14="http://schemas.microsoft.com/office/powerpoint/2010/main" val="22922537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7B48-702F-4883-9840-C4A7267F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Suchmaschinen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2DE90-F9D6-4E96-8FA1-CD9D61D42F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4963" y="3122276"/>
            <a:ext cx="5659437" cy="188027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814FCC-13E4-4C6A-8A03-71C0F7943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500437"/>
            <a:ext cx="5659438" cy="3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790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Literatursoftware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 err="1"/>
              <a:t>EndNote</a:t>
            </a:r>
            <a:r>
              <a:rPr lang="de-DE" dirty="0"/>
              <a:t>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 err="1"/>
              <a:t>Citavi</a:t>
            </a:r>
            <a:r>
              <a:rPr lang="de-DE" dirty="0"/>
              <a:t>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 err="1"/>
              <a:t>Zotero</a:t>
            </a:r>
            <a:r>
              <a:rPr lang="de-DE" dirty="0"/>
              <a:t> (Browser </a:t>
            </a:r>
            <a:r>
              <a:rPr lang="de-DE" dirty="0" err="1"/>
              <a:t>Plugin</a:t>
            </a:r>
            <a:r>
              <a:rPr lang="de-DE" dirty="0"/>
              <a:t>)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 err="1"/>
              <a:t>Mendeley</a:t>
            </a:r>
            <a:r>
              <a:rPr lang="de-DE" dirty="0"/>
              <a:t> 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dirty="0" err="1"/>
              <a:t>BibRef</a:t>
            </a:r>
            <a:r>
              <a:rPr lang="de-DE" dirty="0"/>
              <a:t> (</a:t>
            </a:r>
            <a:r>
              <a:rPr lang="de-DE" dirty="0" err="1"/>
              <a:t>LaTeX</a:t>
            </a:r>
            <a:r>
              <a:rPr lang="de-DE" dirty="0"/>
              <a:t>)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sz="2667" dirty="0"/>
              <a:t>Einführungen durch Bibliothek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sz="2667" dirty="0"/>
              <a:t>Sehr von eigenen Bedürfnissen gesteuert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1808163"/>
            <a:ext cx="5659967" cy="3537479"/>
          </a:xfrm>
        </p:spPr>
      </p:pic>
    </p:spTree>
    <p:extLst>
      <p:ext uri="{BB962C8B-B14F-4D97-AF65-F5344CB8AC3E}">
        <p14:creationId xmlns:p14="http://schemas.microsoft.com/office/powerpoint/2010/main" val="384523689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711</Words>
  <Application>Microsoft Office PowerPoint</Application>
  <PresentationFormat>Widescreen</PresentationFormat>
  <Paragraphs>159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Merriweather</vt:lpstr>
      <vt:lpstr>Times New Roman</vt:lpstr>
      <vt:lpstr>Verdana</vt:lpstr>
      <vt:lpstr>Vorlesung_15080_17.10.13</vt:lpstr>
      <vt:lpstr>Methoden und Forschung</vt:lpstr>
      <vt:lpstr>Administratives &amp; Hausarbeit </vt:lpstr>
      <vt:lpstr>Von der Frage zur (Haus)Arbeit</vt:lpstr>
      <vt:lpstr>Diskussion – Wie finde ich Literatur und Daten?</vt:lpstr>
      <vt:lpstr>Aspekte der Literatursuche </vt:lpstr>
      <vt:lpstr>Technische Aspekte der Literatursuche  </vt:lpstr>
      <vt:lpstr>Suche und Verwaltung der Literatur </vt:lpstr>
      <vt:lpstr>Suchmaschinen </vt:lpstr>
      <vt:lpstr>Beispiele für Literatursoftware </vt:lpstr>
      <vt:lpstr>Beispiel – Mendeley + PDF</vt:lpstr>
      <vt:lpstr>Theoretische Aspekte der Literatursuche</vt:lpstr>
      <vt:lpstr>Plagiate</vt:lpstr>
      <vt:lpstr>Wie vermeide ich den Plagiatsverdacht? </vt:lpstr>
      <vt:lpstr>Warum? </vt:lpstr>
      <vt:lpstr>Die „Literatur“ als Unterhaltung</vt:lpstr>
      <vt:lpstr>Literaturreview </vt:lpstr>
      <vt:lpstr>Wie gestalte ich eine Literaturreview ? </vt:lpstr>
      <vt:lpstr>1.) Einstiegspunkt Finden</vt:lpstr>
      <vt:lpstr>2)Zitationsnetzwerk Identifizieren I  </vt:lpstr>
      <vt:lpstr>3) Zitationsnetzwerk Identifizieren II</vt:lpstr>
      <vt:lpstr>2) Zitationsnetzwerk Identifizieren III</vt:lpstr>
      <vt:lpstr>3) Erweiterte Suche: </vt:lpstr>
      <vt:lpstr>4) Lesen</vt:lpstr>
      <vt:lpstr>5) Mindmap der Literatur / Konzepte bauen </vt:lpstr>
      <vt:lpstr>Hinweis – Connected Papers </vt:lpstr>
      <vt:lpstr>6) Neue Ideen und Literatur Identifizieren  und Lesen</vt:lpstr>
      <vt:lpstr>7) Wann darf ich aufhören? </vt:lpstr>
      <vt:lpstr>7) Wann darf ich aufhören? </vt:lpstr>
      <vt:lpstr>Quellen Qualität </vt:lpstr>
      <vt:lpstr>Übung: Literaturreview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C C</cp:lastModifiedBy>
  <cp:revision>24</cp:revision>
  <dcterms:created xsi:type="dcterms:W3CDTF">2018-11-23T11:17:50Z</dcterms:created>
  <dcterms:modified xsi:type="dcterms:W3CDTF">2022-06-07T10:12:51Z</dcterms:modified>
</cp:coreProperties>
</file>